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5" r:id="rId5"/>
    <p:sldId id="259" r:id="rId6"/>
    <p:sldId id="268" r:id="rId7"/>
    <p:sldId id="272" r:id="rId8"/>
    <p:sldId id="267" r:id="rId9"/>
    <p:sldId id="269" r:id="rId10"/>
    <p:sldId id="270" r:id="rId11"/>
    <p:sldId id="276" r:id="rId12"/>
    <p:sldId id="275" r:id="rId13"/>
    <p:sldId id="274" r:id="rId14"/>
    <p:sldId id="277" r:id="rId15"/>
    <p:sldId id="271" r:id="rId16"/>
    <p:sldId id="278" r:id="rId17"/>
    <p:sldId id="279" r:id="rId18"/>
    <p:sldId id="260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Rothman" initials="A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29869-1E58-4783-93B5-DDA8D7C6D6CF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68BFB-FF8E-4789-8CFF-6B1238B6F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68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8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8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8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8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8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49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9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5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entury Gothic" pitchFamily="34" charset="0"/>
                <a:ea typeface="Cambria Math" pitchFamily="18" charset="0"/>
              </a:rPr>
              <a:t>A Conservation Business Plan for each region that will provide guidance to the bird conservation community, international development and funding agencies, and governments.</a:t>
            </a:r>
          </a:p>
          <a:p>
            <a:endParaRPr lang="en-US" sz="1200" dirty="0" smtClean="0">
              <a:latin typeface="Century Gothic" pitchFamily="34" charset="0"/>
              <a:ea typeface="Cambria Math" pitchFamily="18" charset="0"/>
            </a:endParaRPr>
          </a:p>
          <a:p>
            <a:r>
              <a:rPr lang="en-US" sz="1200" dirty="0" smtClean="0">
                <a:latin typeface="Century Gothic" pitchFamily="34" charset="0"/>
                <a:ea typeface="Cambria Math" pitchFamily="18" charset="0"/>
              </a:rPr>
              <a:t>Within each plan, a Matrix/Library of priority conservation projects  necessary to reverse the decline of priority migratory bird species.</a:t>
            </a:r>
          </a:p>
          <a:p>
            <a:pPr marL="0" indent="0">
              <a:buNone/>
            </a:pPr>
            <a:endParaRPr lang="en-US" sz="1200" dirty="0" smtClean="0">
              <a:latin typeface="Century Gothic" pitchFamily="34" charset="0"/>
              <a:ea typeface="Cambria Math" pitchFamily="18" charset="0"/>
            </a:endParaRPr>
          </a:p>
          <a:p>
            <a:r>
              <a:rPr lang="en-US" sz="1200" dirty="0" smtClean="0">
                <a:latin typeface="Century Gothic" pitchFamily="34" charset="0"/>
                <a:ea typeface="Cambria Math" pitchFamily="18" charset="0"/>
              </a:rPr>
              <a:t>A “Blueprint for the 21</a:t>
            </a:r>
            <a:r>
              <a:rPr lang="en-US" sz="1200" baseline="30000" dirty="0" smtClean="0">
                <a:latin typeface="Century Gothic" pitchFamily="34" charset="0"/>
                <a:ea typeface="Cambria Math" pitchFamily="18" charset="0"/>
              </a:rPr>
              <a:t>st</a:t>
            </a:r>
            <a:r>
              <a:rPr lang="en-US" sz="1200" dirty="0" smtClean="0">
                <a:latin typeface="Century Gothic" pitchFamily="34" charset="0"/>
                <a:ea typeface="Cambria Math" pitchFamily="18" charset="0"/>
              </a:rPr>
              <a:t> </a:t>
            </a:r>
            <a:r>
              <a:rPr lang="en-US" sz="1200" dirty="0" err="1" smtClean="0">
                <a:latin typeface="Century Gothic" pitchFamily="34" charset="0"/>
                <a:ea typeface="Cambria Math" pitchFamily="18" charset="0"/>
              </a:rPr>
              <a:t>Century”.The</a:t>
            </a:r>
            <a:r>
              <a:rPr lang="en-US" sz="1200" dirty="0" smtClean="0">
                <a:latin typeface="Century Gothic" pitchFamily="34" charset="0"/>
                <a:ea typeface="Cambria Math" pitchFamily="18" charset="0"/>
              </a:rPr>
              <a:t> projects  in the Matrix, combined with the background information gathered before the meeting, will serve as “business plan” style Conservation Action Plans for each geographic linkage. </a:t>
            </a:r>
          </a:p>
          <a:p>
            <a:endParaRPr lang="en-US" sz="1200" dirty="0" smtClean="0">
              <a:latin typeface="Century Gothic" pitchFamily="34" charset="0"/>
              <a:ea typeface="Cambria Math" pitchFamily="18" charset="0"/>
            </a:endParaRPr>
          </a:p>
          <a:p>
            <a:r>
              <a:rPr lang="en-US" sz="1200" dirty="0" smtClean="0">
                <a:latin typeface="Century Gothic" pitchFamily="34" charset="0"/>
                <a:ea typeface="Cambria Math" pitchFamily="18" charset="0"/>
              </a:rPr>
              <a:t>Increased communication and partnerships between organizations throughout the Americas.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81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7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5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7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7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5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8BFB-FF8E-4789-8CFF-6B1238B6F3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9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3A6-EF71-4832-9B08-96F0BB2DF5F0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6F4C-860C-4D99-89DA-553A2866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3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3A6-EF71-4832-9B08-96F0BB2DF5F0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6F4C-860C-4D99-89DA-553A2866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6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3A6-EF71-4832-9B08-96F0BB2DF5F0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6F4C-860C-4D99-89DA-553A2866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2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3A6-EF71-4832-9B08-96F0BB2DF5F0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6F4C-860C-4D99-89DA-553A2866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3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3A6-EF71-4832-9B08-96F0BB2DF5F0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6F4C-860C-4D99-89DA-553A2866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7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3A6-EF71-4832-9B08-96F0BB2DF5F0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6F4C-860C-4D99-89DA-553A2866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3A6-EF71-4832-9B08-96F0BB2DF5F0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6F4C-860C-4D99-89DA-553A2866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3A6-EF71-4832-9B08-96F0BB2DF5F0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6F4C-860C-4D99-89DA-553A2866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3A6-EF71-4832-9B08-96F0BB2DF5F0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6F4C-860C-4D99-89DA-553A2866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7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3A6-EF71-4832-9B08-96F0BB2DF5F0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6F4C-860C-4D99-89DA-553A2866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4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3A6-EF71-4832-9B08-96F0BB2DF5F0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6F4C-860C-4D99-89DA-553A2866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C3A6-EF71-4832-9B08-96F0BB2DF5F0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66F4C-860C-4D99-89DA-553A2866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fv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Contents of the Conservation Business Plan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1. Summary  </a:t>
            </a:r>
          </a:p>
          <a:p>
            <a:pPr marL="400050" lvl="1" indent="0">
              <a:buNone/>
            </a:pPr>
            <a:r>
              <a:rPr lang="en-US" sz="2200" dirty="0" smtClean="0"/>
              <a:t>General Introduction </a:t>
            </a:r>
          </a:p>
          <a:p>
            <a:pPr marL="400050" lvl="1" indent="0">
              <a:buNone/>
            </a:pPr>
            <a:r>
              <a:rPr lang="en-US" sz="2200" dirty="0" smtClean="0"/>
              <a:t>Description of geographic </a:t>
            </a:r>
            <a:r>
              <a:rPr lang="en-US" sz="2200" dirty="0"/>
              <a:t>areas </a:t>
            </a:r>
            <a:r>
              <a:rPr lang="en-US" sz="2200" dirty="0" smtClean="0"/>
              <a:t>covered – north and south  </a:t>
            </a:r>
          </a:p>
          <a:p>
            <a:pPr marL="400050" lvl="1" indent="0">
              <a:buNone/>
            </a:pPr>
            <a:r>
              <a:rPr lang="en-US" sz="2200" dirty="0" smtClean="0"/>
              <a:t>List of </a:t>
            </a:r>
            <a:r>
              <a:rPr lang="en-US" sz="2200" dirty="0"/>
              <a:t>the conservation targets: Species, habitat types, ecosystem </a:t>
            </a:r>
            <a:r>
              <a:rPr lang="en-US" sz="2200" dirty="0" smtClean="0"/>
              <a:t>functions </a:t>
            </a:r>
          </a:p>
          <a:p>
            <a:pPr marL="400050" lvl="1" indent="0">
              <a:buNone/>
            </a:pPr>
            <a:r>
              <a:rPr lang="en-US" sz="2200" dirty="0" smtClean="0"/>
              <a:t>Brief </a:t>
            </a:r>
            <a:r>
              <a:rPr lang="en-US" sz="2200" dirty="0"/>
              <a:t>description of the current situation and conservation </a:t>
            </a:r>
            <a:r>
              <a:rPr lang="en-US" sz="2200" dirty="0" smtClean="0"/>
              <a:t>need.</a:t>
            </a:r>
          </a:p>
          <a:p>
            <a:pPr marL="400050" lvl="1" indent="0">
              <a:buNone/>
            </a:pPr>
            <a:r>
              <a:rPr lang="en-US" sz="2200" dirty="0" smtClean="0"/>
              <a:t>Brief </a:t>
            </a:r>
            <a:r>
              <a:rPr lang="en-US" sz="2200" dirty="0"/>
              <a:t>citation of major prior conservation plans or other key documents </a:t>
            </a:r>
            <a:endParaRPr lang="en-US" sz="2200" dirty="0" smtClean="0"/>
          </a:p>
          <a:p>
            <a:pPr lvl="1" indent="-342900">
              <a:buFont typeface="Arial" pitchFamily="34" charset="0"/>
              <a:buChar char="•"/>
            </a:pPr>
            <a:r>
              <a:rPr lang="en-US" sz="2200" i="1" dirty="0" smtClean="0"/>
              <a:t>(</a:t>
            </a:r>
            <a:r>
              <a:rPr lang="en-US" sz="2200" i="1" dirty="0"/>
              <a:t>Section length = approximately 2-4 pages; draft to be filled out </a:t>
            </a:r>
            <a:r>
              <a:rPr lang="en-US" sz="2200" i="1" u="sng" dirty="0"/>
              <a:t>prior to </a:t>
            </a:r>
            <a:r>
              <a:rPr lang="en-US" sz="2200" i="1" u="sng" dirty="0" err="1"/>
              <a:t>PIF</a:t>
            </a:r>
            <a:r>
              <a:rPr lang="en-US" sz="2200" i="1" u="sng" dirty="0"/>
              <a:t> V meeting</a:t>
            </a:r>
            <a:r>
              <a:rPr lang="en-US" sz="2200" i="1" dirty="0"/>
              <a:t>.)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9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Contents of the Conservation Business Plan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4500" b="1" dirty="0" smtClean="0"/>
              <a:t>2. Goal </a:t>
            </a:r>
            <a:r>
              <a:rPr lang="en-US" sz="4500" b="1" dirty="0"/>
              <a:t>Identification for Conservation </a:t>
            </a:r>
            <a:r>
              <a:rPr lang="en-US" sz="4500" b="1" dirty="0" smtClean="0"/>
              <a:t>Targets</a:t>
            </a:r>
          </a:p>
          <a:p>
            <a:r>
              <a:rPr lang="en-US" dirty="0" smtClean="0"/>
              <a:t>Conservation </a:t>
            </a:r>
            <a:r>
              <a:rPr lang="en-US" dirty="0"/>
              <a:t>targets = those species, habitats or ecological </a:t>
            </a:r>
            <a:r>
              <a:rPr lang="en-US" dirty="0" smtClean="0"/>
              <a:t>processes that </a:t>
            </a:r>
            <a:r>
              <a:rPr lang="en-US" dirty="0"/>
              <a:t>the Conservation Business Plan intends to focus on and </a:t>
            </a:r>
            <a:r>
              <a:rPr lang="en-US" dirty="0" smtClean="0"/>
              <a:t>protect.  </a:t>
            </a:r>
          </a:p>
          <a:p>
            <a:endParaRPr lang="en-US" dirty="0"/>
          </a:p>
          <a:p>
            <a:r>
              <a:rPr lang="en-US" dirty="0" smtClean="0"/>
              <a:t>Formal goals established </a:t>
            </a:r>
            <a:r>
              <a:rPr lang="en-US" dirty="0"/>
              <a:t>for each Conservation Target. </a:t>
            </a:r>
            <a:r>
              <a:rPr lang="en-US" dirty="0" smtClean="0"/>
              <a:t> States the </a:t>
            </a:r>
            <a:r>
              <a:rPr lang="en-US" dirty="0"/>
              <a:t>desired future condition of the </a:t>
            </a:r>
            <a:r>
              <a:rPr lang="en-US" dirty="0" smtClean="0"/>
              <a:t>target  -- </a:t>
            </a:r>
            <a:r>
              <a:rPr lang="en-US" i="1" dirty="0" smtClean="0"/>
              <a:t>quantitative</a:t>
            </a:r>
            <a:r>
              <a:rPr lang="en-US" i="1" dirty="0"/>
              <a:t>, time-limited, impact-oriented, specific and linked to the target</a:t>
            </a:r>
            <a:r>
              <a:rPr lang="en-US" dirty="0"/>
              <a:t>.  </a:t>
            </a:r>
            <a:r>
              <a:rPr lang="en-US" dirty="0" smtClean="0"/>
              <a:t>For example:  “Increase the </a:t>
            </a:r>
            <a:r>
              <a:rPr lang="en-US" dirty="0"/>
              <a:t>current </a:t>
            </a:r>
            <a:r>
              <a:rPr lang="en-US" dirty="0" smtClean="0"/>
              <a:t>Golden-winged </a:t>
            </a:r>
            <a:r>
              <a:rPr lang="en-US" dirty="0"/>
              <a:t>Warbler </a:t>
            </a:r>
            <a:r>
              <a:rPr lang="en-US" dirty="0" smtClean="0"/>
              <a:t>population </a:t>
            </a:r>
            <a:r>
              <a:rPr lang="en-US" dirty="0"/>
              <a:t>by 50% by 2050.”  </a:t>
            </a:r>
            <a:r>
              <a:rPr lang="en-US" dirty="0" smtClean="0"/>
              <a:t>(If </a:t>
            </a:r>
            <a:r>
              <a:rPr lang="en-US" dirty="0"/>
              <a:t>possible, </a:t>
            </a:r>
            <a:r>
              <a:rPr lang="en-US" dirty="0" smtClean="0"/>
              <a:t>identify </a:t>
            </a:r>
            <a:r>
              <a:rPr lang="en-US" dirty="0"/>
              <a:t>secondary </a:t>
            </a:r>
            <a:r>
              <a:rPr lang="en-US" dirty="0" smtClean="0"/>
              <a:t>goals, </a:t>
            </a:r>
            <a:r>
              <a:rPr lang="en-US" dirty="0"/>
              <a:t>for example: “Increase the amount of early successional breeding habitat for Golden-winged Warbler from two million acres to three million acres by 2050</a:t>
            </a:r>
            <a:r>
              <a:rPr lang="en-US" dirty="0" smtClean="0"/>
              <a:t>”).</a:t>
            </a:r>
          </a:p>
          <a:p>
            <a:endParaRPr lang="en-US" dirty="0"/>
          </a:p>
          <a:p>
            <a:r>
              <a:rPr lang="en-US" i="1" dirty="0"/>
              <a:t>(Section length = approximately 2 </a:t>
            </a:r>
            <a:r>
              <a:rPr lang="en-US" i="1" dirty="0" smtClean="0"/>
              <a:t>– 4 pages</a:t>
            </a:r>
            <a:r>
              <a:rPr lang="en-US" i="1" dirty="0"/>
              <a:t>. Begin with population goals established by prior </a:t>
            </a:r>
            <a:r>
              <a:rPr lang="en-US" i="1" dirty="0" err="1"/>
              <a:t>PIF</a:t>
            </a:r>
            <a:r>
              <a:rPr lang="en-US" i="1" dirty="0"/>
              <a:t> and working group plans. Draft to be filled out prior to </a:t>
            </a:r>
            <a:r>
              <a:rPr lang="en-US" i="1" dirty="0" err="1"/>
              <a:t>PIF</a:t>
            </a:r>
            <a:r>
              <a:rPr lang="en-US" i="1" dirty="0"/>
              <a:t> V meeting.)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8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Contents of the Conservation Business Plan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4000" b="1" dirty="0" smtClean="0"/>
              <a:t>3. List </a:t>
            </a:r>
            <a:r>
              <a:rPr lang="en-US" sz="4000" b="1" dirty="0"/>
              <a:t>of </a:t>
            </a:r>
            <a:r>
              <a:rPr lang="en-US" sz="4000" b="1" dirty="0" smtClean="0"/>
              <a:t>Specific Threats</a:t>
            </a:r>
            <a:r>
              <a:rPr lang="en-US" sz="4000" dirty="0"/>
              <a:t>:  </a:t>
            </a:r>
            <a:endParaRPr lang="en-US" sz="4000" dirty="0" smtClean="0"/>
          </a:p>
          <a:p>
            <a:r>
              <a:rPr lang="en-US" dirty="0" smtClean="0"/>
              <a:t>List the key </a:t>
            </a:r>
            <a:r>
              <a:rPr lang="en-US" dirty="0"/>
              <a:t>threats that affect the conservation targets.  </a:t>
            </a:r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/>
              <a:t>the sources of those </a:t>
            </a:r>
            <a:r>
              <a:rPr lang="en-US" dirty="0" smtClean="0"/>
              <a:t>threats; the significance; and how </a:t>
            </a:r>
            <a:r>
              <a:rPr lang="en-US" dirty="0"/>
              <a:t>they impact the target </a:t>
            </a:r>
            <a:r>
              <a:rPr lang="en-US" dirty="0" smtClean="0"/>
              <a:t>(e.g. reproductive </a:t>
            </a:r>
            <a:r>
              <a:rPr lang="en-US" dirty="0"/>
              <a:t>success, survivorship, </a:t>
            </a:r>
            <a:r>
              <a:rPr lang="en-US" dirty="0" smtClean="0"/>
              <a:t>etc.)</a:t>
            </a:r>
          </a:p>
          <a:p>
            <a:r>
              <a:rPr lang="en-US" dirty="0" smtClean="0"/>
              <a:t>Select the top priority </a:t>
            </a:r>
            <a:r>
              <a:rPr lang="en-US" dirty="0"/>
              <a:t>threats (3-6) that the Conservation Business Plan will focus on.  </a:t>
            </a:r>
            <a:endParaRPr lang="en-US" dirty="0" smtClean="0"/>
          </a:p>
          <a:p>
            <a:r>
              <a:rPr lang="en-US" dirty="0" smtClean="0"/>
              <a:t>Threats </a:t>
            </a:r>
            <a:r>
              <a:rPr lang="en-US" dirty="0"/>
              <a:t>should be considered through the full annual life cycle scale of the given target species – wintering, breeding and transit. </a:t>
            </a:r>
          </a:p>
          <a:p>
            <a:r>
              <a:rPr lang="en-US" dirty="0" smtClean="0"/>
              <a:t>This </a:t>
            </a:r>
            <a:r>
              <a:rPr lang="en-US" dirty="0"/>
              <a:t>section can address direct threats, indirect threats and even major opportunities to advance conservation. </a:t>
            </a:r>
            <a:r>
              <a:rPr lang="en-US" dirty="0" smtClean="0"/>
              <a:t> The </a:t>
            </a:r>
            <a:r>
              <a:rPr lang="en-US" dirty="0" err="1"/>
              <a:t>Miradi</a:t>
            </a:r>
            <a:r>
              <a:rPr lang="en-US" dirty="0"/>
              <a:t> approach </a:t>
            </a:r>
            <a:r>
              <a:rPr lang="en-US" dirty="0" smtClean="0"/>
              <a:t>can be used if desired.</a:t>
            </a:r>
            <a:endParaRPr lang="en-US" dirty="0"/>
          </a:p>
          <a:p>
            <a:r>
              <a:rPr lang="en-US" i="1" dirty="0"/>
              <a:t>(Section length = approximately 3-6 pages; draft to be filled out </a:t>
            </a:r>
            <a:r>
              <a:rPr lang="en-US" i="1" u="sng" dirty="0"/>
              <a:t>prior to </a:t>
            </a:r>
            <a:r>
              <a:rPr lang="en-US" i="1" u="sng" dirty="0" err="1"/>
              <a:t>PIF</a:t>
            </a:r>
            <a:r>
              <a:rPr lang="en-US" i="1" u="sng" dirty="0"/>
              <a:t> V meeting</a:t>
            </a:r>
            <a:r>
              <a:rPr lang="en-US" i="1" dirty="0"/>
              <a:t>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8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Contents of the Conservation Business Plan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7244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8600" b="1" dirty="0" smtClean="0"/>
              <a:t>4. Prescribed </a:t>
            </a:r>
            <a:r>
              <a:rPr lang="en-US" sz="8600" b="1" dirty="0"/>
              <a:t>Actions by theme:</a:t>
            </a:r>
            <a:r>
              <a:rPr lang="en-US" sz="8600" dirty="0"/>
              <a:t>   </a:t>
            </a:r>
            <a:endParaRPr lang="en-US" sz="8600" dirty="0" smtClean="0"/>
          </a:p>
          <a:p>
            <a:pPr marL="0" indent="0">
              <a:buNone/>
            </a:pPr>
            <a:r>
              <a:rPr lang="en-US" sz="7400" dirty="0" smtClean="0"/>
              <a:t>Organize each breakout group’s discussion for </a:t>
            </a:r>
            <a:r>
              <a:rPr lang="en-US" sz="7400" dirty="0" err="1" smtClean="0"/>
              <a:t>PIF</a:t>
            </a:r>
            <a:r>
              <a:rPr lang="en-US" sz="7400" dirty="0" smtClean="0"/>
              <a:t> V prior to the meeting to allow fruitful discussion.  </a:t>
            </a:r>
            <a:endParaRPr lang="en-US" sz="7400" dirty="0"/>
          </a:p>
          <a:p>
            <a:r>
              <a:rPr lang="en-US" sz="6800" dirty="0" smtClean="0"/>
              <a:t>Suggestion: Set </a:t>
            </a:r>
            <a:r>
              <a:rPr lang="en-US" sz="6800" dirty="0"/>
              <a:t>up </a:t>
            </a:r>
            <a:r>
              <a:rPr lang="en-US" sz="6800" dirty="0" smtClean="0"/>
              <a:t>the </a:t>
            </a:r>
            <a:r>
              <a:rPr lang="en-US" sz="6800" dirty="0"/>
              <a:t>Project Matrix by listing each </a:t>
            </a:r>
            <a:r>
              <a:rPr lang="en-US" sz="6800" dirty="0" smtClean="0"/>
              <a:t>the </a:t>
            </a:r>
            <a:r>
              <a:rPr lang="en-US" sz="6800" dirty="0"/>
              <a:t>priority </a:t>
            </a:r>
            <a:r>
              <a:rPr lang="en-US" sz="6800" dirty="0" smtClean="0"/>
              <a:t>threat and then discuss projects and actions by </a:t>
            </a:r>
            <a:r>
              <a:rPr lang="en-US" sz="6800" dirty="0"/>
              <a:t>each </a:t>
            </a:r>
            <a:r>
              <a:rPr lang="en-US" sz="6800" dirty="0" smtClean="0"/>
              <a:t>Annual </a:t>
            </a:r>
            <a:r>
              <a:rPr lang="en-US" sz="6800" dirty="0"/>
              <a:t>Life Cycle stage (wintering, breeding, transit).   </a:t>
            </a:r>
            <a:endParaRPr lang="en-US" sz="6800" dirty="0" smtClean="0"/>
          </a:p>
          <a:p>
            <a:r>
              <a:rPr lang="en-US" sz="6800" dirty="0" smtClean="0"/>
              <a:t>At </a:t>
            </a:r>
            <a:r>
              <a:rPr lang="en-US" sz="6800" dirty="0"/>
              <a:t>the beginning, the Project Matrix may look something like this: </a:t>
            </a:r>
            <a:endParaRPr lang="en-US" sz="7400" dirty="0" smtClean="0"/>
          </a:p>
          <a:p>
            <a:r>
              <a:rPr lang="en-US" sz="4900" dirty="0" smtClean="0"/>
              <a:t>Priority threat 1 X wintering ...</a:t>
            </a:r>
          </a:p>
          <a:p>
            <a:r>
              <a:rPr lang="en-US" sz="4900" dirty="0" smtClean="0"/>
              <a:t>Priority </a:t>
            </a:r>
            <a:r>
              <a:rPr lang="en-US" sz="4900" dirty="0"/>
              <a:t>threat 2 X wintering</a:t>
            </a:r>
          </a:p>
          <a:p>
            <a:r>
              <a:rPr lang="en-US" sz="4900" u="sng" dirty="0" smtClean="0"/>
              <a:t>Priority </a:t>
            </a:r>
            <a:r>
              <a:rPr lang="en-US" sz="4900" u="sng" dirty="0"/>
              <a:t>threat 3 X wintering</a:t>
            </a:r>
            <a:endParaRPr lang="en-US" sz="4900" dirty="0"/>
          </a:p>
          <a:p>
            <a:r>
              <a:rPr lang="en-US" sz="4900" dirty="0"/>
              <a:t>Priority threat 1 X breeding</a:t>
            </a:r>
          </a:p>
          <a:p>
            <a:r>
              <a:rPr lang="en-US" sz="4900" dirty="0" smtClean="0"/>
              <a:t>Priority </a:t>
            </a:r>
            <a:r>
              <a:rPr lang="en-US" sz="4900" dirty="0"/>
              <a:t>threat 2 X breeding</a:t>
            </a:r>
          </a:p>
          <a:p>
            <a:r>
              <a:rPr lang="en-US" sz="4900" u="sng" dirty="0"/>
              <a:t>Priority threat 4 X breeding</a:t>
            </a:r>
            <a:endParaRPr lang="en-US" sz="4900" dirty="0"/>
          </a:p>
          <a:p>
            <a:r>
              <a:rPr lang="en-US" sz="4900" dirty="0"/>
              <a:t>Priority threat 2 X transit</a:t>
            </a:r>
          </a:p>
          <a:p>
            <a:r>
              <a:rPr lang="en-US" sz="4900" dirty="0"/>
              <a:t>Priority threat 4 X </a:t>
            </a:r>
            <a:r>
              <a:rPr lang="en-US" sz="4900" dirty="0" smtClean="0"/>
              <a:t>transit</a:t>
            </a:r>
          </a:p>
          <a:p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391358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Contents of the Conservation Business Plan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648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00" b="1" dirty="0" smtClean="0"/>
              <a:t>4. Prescribed </a:t>
            </a:r>
            <a:r>
              <a:rPr lang="en-US" sz="4500" b="1" dirty="0"/>
              <a:t>Actions by </a:t>
            </a:r>
            <a:r>
              <a:rPr lang="en-US" sz="4500" b="1" dirty="0" smtClean="0"/>
              <a:t>theme - continued:</a:t>
            </a:r>
            <a:r>
              <a:rPr lang="en-US" sz="4500" dirty="0" smtClean="0"/>
              <a:t>   </a:t>
            </a:r>
          </a:p>
          <a:p>
            <a:r>
              <a:rPr lang="en-US" sz="3600" dirty="0"/>
              <a:t>Discuss general strategies and approaches for each </a:t>
            </a:r>
            <a:r>
              <a:rPr lang="en-US" sz="3600" dirty="0" smtClean="0"/>
              <a:t>threat.  Review: </a:t>
            </a:r>
            <a:endParaRPr lang="en-US" sz="3600" dirty="0"/>
          </a:p>
          <a:p>
            <a:pPr lvl="1"/>
            <a:r>
              <a:rPr lang="en-US" sz="3300" u="sng" dirty="0"/>
              <a:t>Species-specific </a:t>
            </a:r>
            <a:r>
              <a:rPr lang="en-US" sz="3300" u="sng" dirty="0" smtClean="0"/>
              <a:t>needs</a:t>
            </a:r>
            <a:r>
              <a:rPr lang="en-US" sz="3300" dirty="0" smtClean="0"/>
              <a:t>  </a:t>
            </a:r>
            <a:endParaRPr lang="en-US" sz="3300" dirty="0"/>
          </a:p>
          <a:p>
            <a:pPr lvl="1"/>
            <a:r>
              <a:rPr lang="en-US" sz="3300" u="sng" dirty="0"/>
              <a:t>Habitat </a:t>
            </a:r>
            <a:r>
              <a:rPr lang="en-US" sz="3300" u="sng" dirty="0" smtClean="0"/>
              <a:t>projects</a:t>
            </a:r>
            <a:r>
              <a:rPr lang="en-US" sz="3300" dirty="0" smtClean="0"/>
              <a:t>  </a:t>
            </a:r>
            <a:endParaRPr lang="en-US" sz="3300" dirty="0"/>
          </a:p>
          <a:p>
            <a:pPr lvl="1"/>
            <a:r>
              <a:rPr lang="en-US" sz="3300" u="sng" dirty="0"/>
              <a:t>Direct land protection </a:t>
            </a:r>
            <a:r>
              <a:rPr lang="en-US" sz="3300" u="sng" dirty="0" smtClean="0"/>
              <a:t>projects</a:t>
            </a:r>
            <a:r>
              <a:rPr lang="en-US" sz="3300" dirty="0" smtClean="0"/>
              <a:t> </a:t>
            </a:r>
            <a:endParaRPr lang="en-US" sz="3300" dirty="0"/>
          </a:p>
          <a:p>
            <a:pPr lvl="1"/>
            <a:r>
              <a:rPr lang="en-US" sz="3300" u="sng" dirty="0"/>
              <a:t>Working landscape </a:t>
            </a:r>
            <a:r>
              <a:rPr lang="en-US" sz="3300" u="sng" dirty="0" smtClean="0"/>
              <a:t>projects</a:t>
            </a:r>
            <a:r>
              <a:rPr lang="en-US" sz="3300" dirty="0" smtClean="0"/>
              <a:t>  </a:t>
            </a:r>
            <a:endParaRPr lang="en-US" sz="3300" dirty="0"/>
          </a:p>
          <a:p>
            <a:pPr lvl="1"/>
            <a:r>
              <a:rPr lang="en-US" sz="3300" u="sng" dirty="0"/>
              <a:t>Policy/regulatory projects</a:t>
            </a:r>
            <a:r>
              <a:rPr lang="en-US" sz="3300" dirty="0"/>
              <a:t>: </a:t>
            </a:r>
          </a:p>
          <a:p>
            <a:pPr lvl="1"/>
            <a:r>
              <a:rPr lang="en-US" sz="3300" u="sng" dirty="0"/>
              <a:t>Socio – Economic/Community engagement </a:t>
            </a:r>
            <a:r>
              <a:rPr lang="en-US" sz="3300" u="sng" dirty="0" smtClean="0"/>
              <a:t>projects</a:t>
            </a:r>
            <a:endParaRPr lang="en-US" sz="3300" dirty="0"/>
          </a:p>
          <a:p>
            <a:pPr lvl="1"/>
            <a:r>
              <a:rPr lang="en-US" sz="3300" u="sng" dirty="0"/>
              <a:t>Threat reduction </a:t>
            </a:r>
            <a:r>
              <a:rPr lang="en-US" sz="3300" u="sng" dirty="0" smtClean="0"/>
              <a:t>projects </a:t>
            </a:r>
            <a:endParaRPr lang="en-US" sz="3300" u="sng" dirty="0"/>
          </a:p>
          <a:p>
            <a:pPr lvl="1"/>
            <a:r>
              <a:rPr lang="en-US" sz="3300" u="sng" dirty="0"/>
              <a:t>Knowledge, Monitoring and Evaluating </a:t>
            </a:r>
            <a:r>
              <a:rPr lang="en-US" sz="3300" u="sng" dirty="0" smtClean="0"/>
              <a:t>projects</a:t>
            </a:r>
            <a:r>
              <a:rPr lang="en-US" sz="3300" dirty="0" smtClean="0"/>
              <a:t> </a:t>
            </a:r>
            <a:endParaRPr lang="en-US" sz="3300" dirty="0"/>
          </a:p>
          <a:p>
            <a:r>
              <a:rPr lang="en-US" sz="3600" dirty="0" smtClean="0"/>
              <a:t>Feed results and recommended projects into </a:t>
            </a:r>
            <a:r>
              <a:rPr lang="en-US" sz="3600" u="sng" dirty="0" smtClean="0"/>
              <a:t>the </a:t>
            </a:r>
            <a:r>
              <a:rPr lang="en-US" sz="3600" u="sng" dirty="0"/>
              <a:t>Project Matrix</a:t>
            </a:r>
            <a:r>
              <a:rPr lang="en-US" sz="3600" dirty="0"/>
              <a:t>, </a:t>
            </a:r>
            <a:endParaRPr lang="en-US" sz="3600" dirty="0" smtClean="0"/>
          </a:p>
          <a:p>
            <a:r>
              <a:rPr lang="en-US" sz="3600" dirty="0" smtClean="0"/>
              <a:t>NOTE</a:t>
            </a:r>
            <a:r>
              <a:rPr lang="en-US" sz="3600" dirty="0"/>
              <a:t>: For each conservation target, ensure that the Full Annual Life Cycle is considered as the team addresses each threat (wintering, breeding, transit).   </a:t>
            </a:r>
            <a:r>
              <a:rPr lang="en-US" sz="3600" i="1" dirty="0"/>
              <a:t>Some example </a:t>
            </a:r>
            <a:r>
              <a:rPr lang="en-US" sz="3600" i="1" dirty="0" smtClean="0"/>
              <a:t>projects can </a:t>
            </a:r>
            <a:r>
              <a:rPr lang="en-US" sz="3600" i="1" dirty="0"/>
              <a:t>be drafted prior to the </a:t>
            </a:r>
            <a:r>
              <a:rPr lang="en-US" sz="3600" i="1" dirty="0" err="1"/>
              <a:t>PIF</a:t>
            </a:r>
            <a:r>
              <a:rPr lang="en-US" sz="3600" i="1" dirty="0"/>
              <a:t> V meeting, most will be filled in during the breakout sessions. </a:t>
            </a:r>
            <a:endParaRPr lang="en-US" sz="3600" dirty="0"/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6848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67772"/>
              </p:ext>
            </p:extLst>
          </p:nvPr>
        </p:nvGraphicFramePr>
        <p:xfrm>
          <a:off x="1676400" y="4648200"/>
          <a:ext cx="4960620" cy="1367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850"/>
                <a:gridCol w="914400"/>
                <a:gridCol w="685800"/>
                <a:gridCol w="857250"/>
                <a:gridCol w="141732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Timeframe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Anticipated Costs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Costs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Evaluation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Comments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What time period? How long will it take/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Cost/year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Total project costs 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How will the project be evaluated? 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General comments, next steps, list of potential actors, risks 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Two years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$75,000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$150,000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Number of farmers engaged in certification; number of acres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175531"/>
              </p:ext>
            </p:extLst>
          </p:nvPr>
        </p:nvGraphicFramePr>
        <p:xfrm>
          <a:off x="309348" y="2335885"/>
          <a:ext cx="8148851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131"/>
                <a:gridCol w="992000"/>
                <a:gridCol w="1426446"/>
                <a:gridCol w="1316047"/>
                <a:gridCol w="1038065"/>
                <a:gridCol w="1041242"/>
                <a:gridCol w="1250920"/>
              </a:tblGrid>
              <a:tr h="744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Key Threat (use as the organizing principle)  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W, B, T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Objectives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 Theme and Strategy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Cons. targets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Project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Activity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4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Which of the main threats is being addressed here?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List if: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Wintering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Breeding and/or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Transit work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What is the overall objective?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 type of work (theme from above) and what is the strategy is being used?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 are the conservation targets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 is the project name?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 are the activities?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6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Lack of wintering habitat and accelerating habitat degradation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Wintering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Increase wintering habitat for shorebirds in Argentina – by XXX acres overall by 2025.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Community engagement: Engage rice farmers in Argentina to promote conditions that support certification 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All target shorebirds in the Grassland group 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Creating bird-friendly rice fields in Argentina through farmer certification 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Farmers are informed and provided incentives to move their rice field towards certification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0015" y="1310788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5. The Project Matrix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 each project, begin to fill in a row of the Project Matrix. (</a:t>
            </a: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Matrix is open for review, comment and improvement)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Under each list key activities for each relevant theme in a tabular form: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6216134"/>
            <a:ext cx="341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Matrix continues on next slide =&gt;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348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016844"/>
              </p:ext>
            </p:extLst>
          </p:nvPr>
        </p:nvGraphicFramePr>
        <p:xfrm>
          <a:off x="533400" y="2667000"/>
          <a:ext cx="8095993" cy="3604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/>
                <a:gridCol w="1155550"/>
                <a:gridCol w="1181325"/>
                <a:gridCol w="1181325"/>
                <a:gridCol w="994800"/>
                <a:gridCol w="746100"/>
                <a:gridCol w="932625"/>
                <a:gridCol w="1741708"/>
              </a:tblGrid>
              <a:tr h="6598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Results of the Activity</a:t>
                      </a:r>
                      <a:endParaRPr lang="en-US" sz="12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Long-term Outcome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Timeframe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Anticipated Costs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Costs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Evaluation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Comments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97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 What is the measurable result/deliverables?</a:t>
                      </a:r>
                      <a:endParaRPr lang="en-US" sz="12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 are the measureable long-term impacts/outcomes expected?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 time period? How long will it take/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Cost/year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project costs 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How will the project be evaluated? 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General comments, next steps, list of potential actors, risks 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1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 6 workshops; 150 farmers enlisted; 3000 acres put into certified bird-friendly rice management by 2015. </a:t>
                      </a:r>
                      <a:endParaRPr lang="en-US" sz="12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X% acres added toward overall Argentina habitat goal.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 </a:t>
                      </a:r>
                      <a:r>
                        <a:rPr lang="en-US" sz="1200" dirty="0" smtClean="0">
                          <a:effectLst/>
                        </a:rPr>
                        <a:t>years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</a:t>
                      </a:r>
                      <a:r>
                        <a:rPr lang="en-US" sz="1200" dirty="0" smtClean="0">
                          <a:effectLst/>
                        </a:rPr>
                        <a:t>75,000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$150,000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farmers engaged in certification; number of acres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133600"/>
            <a:ext cx="400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=&gt; Matrix continued from previous slide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61484" y="1524000"/>
            <a:ext cx="4831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5. The Project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Matrix, continued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Timeline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Spring 2013 -  </a:t>
            </a:r>
            <a:r>
              <a:rPr lang="en-US" dirty="0" smtClean="0"/>
              <a:t>Assemble </a:t>
            </a:r>
            <a:r>
              <a:rPr lang="en-US" dirty="0"/>
              <a:t>Geographic Focal </a:t>
            </a:r>
            <a:r>
              <a:rPr lang="en-US" dirty="0" smtClean="0"/>
              <a:t>Teams.  </a:t>
            </a:r>
            <a:r>
              <a:rPr lang="en-US" dirty="0" smtClean="0"/>
              <a:t>Draft first sections of Conservation Business </a:t>
            </a:r>
            <a:r>
              <a:rPr lang="en-US" dirty="0" smtClean="0"/>
              <a:t>Plans</a:t>
            </a:r>
            <a:r>
              <a:rPr lang="en-US" dirty="0" smtClean="0"/>
              <a:t>. Team training and orientation</a:t>
            </a:r>
          </a:p>
          <a:p>
            <a:pPr lvl="0"/>
            <a:endParaRPr lang="en-US" dirty="0"/>
          </a:p>
          <a:p>
            <a:pPr lvl="0"/>
            <a:r>
              <a:rPr lang="en-US" b="1" dirty="0" smtClean="0"/>
              <a:t>August 2013 – </a:t>
            </a:r>
            <a:r>
              <a:rPr lang="en-US" dirty="0" err="1" smtClean="0"/>
              <a:t>PIF</a:t>
            </a:r>
            <a:r>
              <a:rPr lang="en-US" dirty="0" smtClean="0"/>
              <a:t> V Conference in Snowbird Utah</a:t>
            </a:r>
          </a:p>
          <a:p>
            <a:pPr lvl="0"/>
            <a:endParaRPr lang="en-US" dirty="0"/>
          </a:p>
          <a:p>
            <a:pPr lvl="0"/>
            <a:r>
              <a:rPr lang="en-US" b="1" dirty="0" smtClean="0"/>
              <a:t>August – January 2014 – </a:t>
            </a:r>
            <a:r>
              <a:rPr lang="en-US" dirty="0" smtClean="0"/>
              <a:t>Revision and refinement of Conservation Business Plans. Development of Projects.</a:t>
            </a:r>
          </a:p>
          <a:p>
            <a:pPr lvl="0"/>
            <a:endParaRPr lang="en-US" dirty="0"/>
          </a:p>
          <a:p>
            <a:pPr lvl="0"/>
            <a:r>
              <a:rPr lang="en-US" b="1" dirty="0" smtClean="0"/>
              <a:t>January 2014 – </a:t>
            </a:r>
            <a:r>
              <a:rPr lang="en-US" dirty="0" smtClean="0"/>
              <a:t>Conservation Business Plans  to be submitted to PIFV  Coordinating Committee.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Spring 2014 – </a:t>
            </a:r>
            <a:r>
              <a:rPr lang="en-US" dirty="0" smtClean="0"/>
              <a:t>Plans and Projects assembled and “published”.  Working Groups continue to add projects and push forward on implementation.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4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Results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Conservation </a:t>
            </a:r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Business </a:t>
            </a:r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Plans </a:t>
            </a:r>
            <a:r>
              <a:rPr lang="en-US" sz="3800" dirty="0">
                <a:latin typeface="Century Gothic" pitchFamily="34" charset="0"/>
                <a:ea typeface="Cambria Math" pitchFamily="18" charset="0"/>
              </a:rPr>
              <a:t>for each </a:t>
            </a:r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linked region; a full life-cycle approach.</a:t>
            </a:r>
          </a:p>
          <a:p>
            <a:endParaRPr lang="en-US" sz="3800" dirty="0">
              <a:latin typeface="Century Gothic" pitchFamily="34" charset="0"/>
              <a:ea typeface="Cambria Math" pitchFamily="18" charset="0"/>
            </a:endParaRPr>
          </a:p>
          <a:p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Every Plan will have Library </a:t>
            </a:r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of </a:t>
            </a:r>
            <a:r>
              <a:rPr lang="en-US" sz="3800" dirty="0">
                <a:latin typeface="Century Gothic" pitchFamily="34" charset="0"/>
                <a:ea typeface="Cambria Math" pitchFamily="18" charset="0"/>
              </a:rPr>
              <a:t>P</a:t>
            </a:r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riority </a:t>
            </a:r>
            <a:r>
              <a:rPr lang="en-US" sz="3800" dirty="0">
                <a:latin typeface="Century Gothic" pitchFamily="34" charset="0"/>
                <a:ea typeface="Cambria Math" pitchFamily="18" charset="0"/>
              </a:rPr>
              <a:t>C</a:t>
            </a:r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onservation </a:t>
            </a:r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P</a:t>
            </a:r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rojects</a:t>
            </a:r>
          </a:p>
          <a:p>
            <a:endParaRPr lang="en-US" sz="3800" dirty="0" smtClean="0">
              <a:latin typeface="Century Gothic" pitchFamily="34" charset="0"/>
              <a:ea typeface="Cambria Math" pitchFamily="18" charset="0"/>
            </a:endParaRPr>
          </a:p>
          <a:p>
            <a:r>
              <a:rPr lang="en-US" sz="3800" dirty="0">
                <a:latin typeface="Century Gothic" pitchFamily="34" charset="0"/>
                <a:ea typeface="Cambria Math" pitchFamily="18" charset="0"/>
              </a:rPr>
              <a:t>A “Blueprint for the 21</a:t>
            </a:r>
            <a:r>
              <a:rPr lang="en-US" sz="3800" baseline="30000" dirty="0">
                <a:latin typeface="Century Gothic" pitchFamily="34" charset="0"/>
                <a:ea typeface="Cambria Math" pitchFamily="18" charset="0"/>
              </a:rPr>
              <a:t>st</a:t>
            </a:r>
            <a:r>
              <a:rPr lang="en-US" sz="3800" dirty="0">
                <a:latin typeface="Century Gothic" pitchFamily="34" charset="0"/>
                <a:ea typeface="Cambria Math" pitchFamily="18" charset="0"/>
              </a:rPr>
              <a:t> Century</a:t>
            </a:r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”.</a:t>
            </a:r>
          </a:p>
          <a:p>
            <a:endParaRPr lang="en-US" sz="3800" dirty="0" smtClean="0">
              <a:latin typeface="Century Gothic" pitchFamily="34" charset="0"/>
              <a:ea typeface="Cambria Math" pitchFamily="18" charset="0"/>
            </a:endParaRPr>
          </a:p>
          <a:p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Increased communication and partnerships between organizations throughout the </a:t>
            </a:r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Americas, ongoing </a:t>
            </a:r>
            <a:r>
              <a:rPr lang="en-US" sz="3800" dirty="0">
                <a:latin typeface="Century Gothic" pitchFamily="34" charset="0"/>
                <a:ea typeface="Cambria Math" pitchFamily="18" charset="0"/>
              </a:rPr>
              <a:t>W</a:t>
            </a:r>
            <a:r>
              <a:rPr lang="en-US" sz="3800" dirty="0" smtClean="0">
                <a:latin typeface="Century Gothic" pitchFamily="34" charset="0"/>
                <a:ea typeface="Cambria Math" pitchFamily="18" charset="0"/>
              </a:rPr>
              <a:t>orking Groups. </a:t>
            </a:r>
            <a:endParaRPr lang="en-US" sz="3800" dirty="0" smtClean="0">
              <a:latin typeface="Century Gothic" pitchFamily="34" charset="0"/>
              <a:ea typeface="Cambria Math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0" y="1588827"/>
            <a:ext cx="8229600" cy="1143000"/>
          </a:xfrm>
        </p:spPr>
        <p:txBody>
          <a:bodyPr/>
          <a:lstStyle/>
          <a:p>
            <a:r>
              <a:rPr lang="en-US" b="1" dirty="0" smtClean="0"/>
              <a:t>Moving 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913" y="2971801"/>
            <a:ext cx="41910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Suggest bi-weekly meetings with your team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Next Call – Wednesday May 22 at 3 o'clock NYC time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Drafts </a:t>
            </a:r>
            <a:r>
              <a:rPr lang="en-US" sz="2400" b="1" dirty="0"/>
              <a:t>completed by </a:t>
            </a:r>
            <a:r>
              <a:rPr lang="en-US" sz="2400" b="1"/>
              <a:t>May </a:t>
            </a:r>
            <a:r>
              <a:rPr lang="en-US" sz="2400" b="1" smtClean="0"/>
              <a:t>20 </a:t>
            </a:r>
            <a:r>
              <a:rPr lang="en-US" sz="2400" smtClean="0"/>
              <a:t>for </a:t>
            </a:r>
            <a:r>
              <a:rPr lang="en-US" sz="2400" dirty="0"/>
              <a:t>1) Summary Introduction, 2) Conservation Targets identified and 3) preliminary Conservation Goals </a:t>
            </a:r>
            <a:r>
              <a:rPr lang="en-US" sz="2400" dirty="0" smtClean="0"/>
              <a:t>stated for each Breakout team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012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pitchFamily="34" charset="0"/>
              </a:rPr>
              <a:t>Purpose of </a:t>
            </a:r>
            <a:r>
              <a:rPr lang="en-US" b="1" dirty="0" err="1" smtClean="0">
                <a:latin typeface="Century Gothic" pitchFamily="34" charset="0"/>
              </a:rPr>
              <a:t>PIF</a:t>
            </a:r>
            <a:r>
              <a:rPr lang="en-US" b="1" dirty="0" smtClean="0">
                <a:latin typeface="Century Gothic" pitchFamily="34" charset="0"/>
              </a:rPr>
              <a:t> V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810000"/>
          </a:xfrm>
        </p:spPr>
        <p:txBody>
          <a:bodyPr>
            <a:normAutofit lnSpcReduction="10000"/>
          </a:bodyPr>
          <a:lstStyle/>
          <a:p>
            <a:r>
              <a:rPr lang="en-US" sz="2000" u="sng" dirty="0" smtClean="0">
                <a:latin typeface="Century Gothic" pitchFamily="34" charset="0"/>
                <a:ea typeface="Cambria Math" pitchFamily="18" charset="0"/>
              </a:rPr>
              <a:t>Create a unified vision </a:t>
            </a:r>
            <a:r>
              <a:rPr lang="en-US" sz="2000" dirty="0" smtClean="0">
                <a:latin typeface="Century Gothic" pitchFamily="34" charset="0"/>
                <a:ea typeface="Cambria Math" pitchFamily="18" charset="0"/>
              </a:rPr>
              <a:t>by bringing together critical mass of individuals and organizations to  identify priority conservation actions for priority migratory birds.</a:t>
            </a:r>
          </a:p>
          <a:p>
            <a:pPr marL="0" indent="0">
              <a:buNone/>
            </a:pPr>
            <a:endParaRPr lang="en-US" sz="2000" dirty="0" smtClean="0">
              <a:latin typeface="Century Gothic" pitchFamily="34" charset="0"/>
              <a:ea typeface="Cambria Math" pitchFamily="18" charset="0"/>
            </a:endParaRPr>
          </a:p>
          <a:p>
            <a:r>
              <a:rPr lang="en-US" sz="2000" u="sng" dirty="0" smtClean="0">
                <a:latin typeface="Century Gothic" pitchFamily="34" charset="0"/>
                <a:ea typeface="Cambria Math" pitchFamily="18" charset="0"/>
              </a:rPr>
              <a:t>Identify key conservation actions</a:t>
            </a:r>
            <a:r>
              <a:rPr lang="en-US" sz="2000" dirty="0" smtClean="0">
                <a:latin typeface="Century Gothic" pitchFamily="34" charset="0"/>
                <a:ea typeface="Cambria Math" pitchFamily="18" charset="0"/>
              </a:rPr>
              <a:t> throughout </a:t>
            </a:r>
            <a:r>
              <a:rPr lang="en-US" sz="2000" u="sng" dirty="0" smtClean="0">
                <a:latin typeface="Century Gothic" pitchFamily="34" charset="0"/>
                <a:ea typeface="Cambria Math" pitchFamily="18" charset="0"/>
              </a:rPr>
              <a:t>all stages of annual life cycle</a:t>
            </a:r>
            <a:r>
              <a:rPr lang="en-US" sz="2000" dirty="0" smtClean="0">
                <a:latin typeface="Century Gothic" pitchFamily="34" charset="0"/>
                <a:ea typeface="Cambria Math" pitchFamily="18" charset="0"/>
              </a:rPr>
              <a:t> of migrants.</a:t>
            </a:r>
          </a:p>
          <a:p>
            <a:pPr marL="0" indent="0">
              <a:buNone/>
            </a:pPr>
            <a:endParaRPr lang="en-US" sz="2000" dirty="0" smtClean="0">
              <a:latin typeface="Century Gothic" pitchFamily="34" charset="0"/>
              <a:ea typeface="Cambria Math" pitchFamily="18" charset="0"/>
            </a:endParaRPr>
          </a:p>
          <a:p>
            <a:r>
              <a:rPr lang="en-US" sz="2000" u="sng" dirty="0" smtClean="0">
                <a:latin typeface="Century Gothic" pitchFamily="34" charset="0"/>
                <a:ea typeface="Cambria Math" pitchFamily="18" charset="0"/>
              </a:rPr>
              <a:t>Develop priority projects </a:t>
            </a:r>
            <a:r>
              <a:rPr lang="en-US" sz="2000" dirty="0" smtClean="0">
                <a:latin typeface="Century Gothic" pitchFamily="34" charset="0"/>
                <a:ea typeface="Cambria Math" pitchFamily="18" charset="0"/>
              </a:rPr>
              <a:t>to be included in “Conservation </a:t>
            </a:r>
            <a:r>
              <a:rPr lang="en-US" sz="2000" dirty="0">
                <a:latin typeface="Century Gothic" pitchFamily="34" charset="0"/>
                <a:ea typeface="Cambria Math" pitchFamily="18" charset="0"/>
              </a:rPr>
              <a:t>B</a:t>
            </a:r>
            <a:r>
              <a:rPr lang="en-US" sz="2000" dirty="0" smtClean="0">
                <a:latin typeface="Century Gothic" pitchFamily="34" charset="0"/>
                <a:ea typeface="Cambria Math" pitchFamily="18" charset="0"/>
              </a:rPr>
              <a:t>usiness </a:t>
            </a:r>
            <a:r>
              <a:rPr lang="en-US" sz="2000" dirty="0">
                <a:latin typeface="Century Gothic" pitchFamily="34" charset="0"/>
                <a:ea typeface="Cambria Math" pitchFamily="18" charset="0"/>
              </a:rPr>
              <a:t>P</a:t>
            </a:r>
            <a:r>
              <a:rPr lang="en-US" sz="2000" dirty="0" smtClean="0">
                <a:latin typeface="Century Gothic" pitchFamily="34" charset="0"/>
                <a:ea typeface="Cambria Math" pitchFamily="18" charset="0"/>
              </a:rPr>
              <a:t>lans.”</a:t>
            </a:r>
          </a:p>
          <a:p>
            <a:pPr marL="0" indent="0">
              <a:buNone/>
            </a:pPr>
            <a:endParaRPr lang="en-US" sz="2000" dirty="0" smtClean="0">
              <a:latin typeface="Century Gothic" pitchFamily="34" charset="0"/>
              <a:ea typeface="Cambria Math" pitchFamily="18" charset="0"/>
            </a:endParaRPr>
          </a:p>
          <a:p>
            <a:r>
              <a:rPr lang="en-US" sz="2000" u="sng" dirty="0" smtClean="0">
                <a:latin typeface="Century Gothic" pitchFamily="34" charset="0"/>
                <a:ea typeface="Cambria Math" pitchFamily="18" charset="0"/>
              </a:rPr>
              <a:t>Enrich communication </a:t>
            </a:r>
            <a:r>
              <a:rPr lang="en-US" sz="2000" dirty="0" smtClean="0">
                <a:latin typeface="Century Gothic" pitchFamily="34" charset="0"/>
                <a:ea typeface="Cambria Math" pitchFamily="18" charset="0"/>
              </a:rPr>
              <a:t>between bird conservation partners throughout the Americas.</a:t>
            </a: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Century Gothic" pitchFamily="34" charset="0"/>
              </a:rPr>
              <a:t>PIF</a:t>
            </a:r>
            <a:r>
              <a:rPr lang="en-US" b="1" dirty="0" smtClean="0">
                <a:latin typeface="Century Gothic" pitchFamily="34" charset="0"/>
              </a:rPr>
              <a:t> V Conference  - August 2013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33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Three days in Snowbird, Utah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Eight different </a:t>
            </a:r>
            <a:r>
              <a:rPr lang="en-US" sz="2400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breakout groups </a:t>
            </a:r>
            <a:endParaRPr lang="en-US" sz="2400" dirty="0" smtClean="0">
              <a:latin typeface="Century Gothic" pitchFamily="34" charset="0"/>
              <a:ea typeface="Cambria Math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Breakouts based </a:t>
            </a:r>
            <a:r>
              <a:rPr lang="en-US" sz="2400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on wintering ground geographies. </a:t>
            </a:r>
            <a:endParaRPr lang="en-US" sz="2400" dirty="0">
              <a:latin typeface="Century Gothic" pitchFamily="34" charset="0"/>
              <a:ea typeface="Cambria Math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Winter geographies </a:t>
            </a:r>
            <a:r>
              <a:rPr lang="en-US" sz="2400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linked </a:t>
            </a:r>
            <a:r>
              <a:rPr lang="en-US" sz="2400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to breeding </a:t>
            </a:r>
            <a:r>
              <a:rPr lang="en-US" sz="2400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geographies – Full Life Cycle Approach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u="sng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250 Participants</a:t>
            </a:r>
            <a:r>
              <a:rPr lang="en-US" sz="2400" i="1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/ </a:t>
            </a:r>
            <a:r>
              <a:rPr lang="en-US" sz="2400" i="1" u="sng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100 agencies or organizations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u="sng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48 from Latin America</a:t>
            </a:r>
            <a:r>
              <a:rPr lang="en-US" sz="2400" i="1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/ </a:t>
            </a:r>
            <a:r>
              <a:rPr lang="en-US" sz="2400" i="1" u="sng" dirty="0" smtClean="0">
                <a:latin typeface="Century Gothic" pitchFamily="34" charset="0"/>
                <a:ea typeface="Cambria Math" pitchFamily="18" charset="0"/>
                <a:cs typeface="Times New Roman" pitchFamily="18" charset="0"/>
              </a:rPr>
              <a:t>17 countries represented</a:t>
            </a:r>
            <a:endParaRPr lang="en-US" sz="2400" i="1" u="sng" dirty="0" smtClean="0">
              <a:latin typeface="Century Gothic" pitchFamily="34" charset="0"/>
              <a:ea typeface="Cambria Math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Century Gothic" pitchFamily="34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08" y="1969226"/>
            <a:ext cx="5803392" cy="4736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2911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 pitchFamily="34" charset="0"/>
              </a:rPr>
              <a:t>Geographies are based on wintering areas. </a:t>
            </a:r>
          </a:p>
          <a:p>
            <a:pPr algn="ctr"/>
            <a:r>
              <a:rPr lang="en-US" sz="1600" dirty="0" smtClean="0">
                <a:latin typeface="Century Gothic" pitchFamily="34" charset="0"/>
              </a:rPr>
              <a:t>Focal breeding grounds are related to wintering grounds via BCR. </a:t>
            </a:r>
            <a:endParaRPr lang="en-US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Eight </a:t>
            </a:r>
            <a:r>
              <a:rPr lang="en-US" sz="3200" b="1" dirty="0" smtClean="0">
                <a:latin typeface="Century Gothic" pitchFamily="34" charset="0"/>
              </a:rPr>
              <a:t>Geographic Breakouts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525963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b="1" dirty="0" smtClean="0"/>
              <a:t>GULF-CARIBBEAN SLOPE – MX &amp; C. America  </a:t>
            </a:r>
            <a:r>
              <a:rPr lang="en-US" sz="1800" dirty="0" smtClean="0">
                <a:latin typeface="Century Gothic" pitchFamily="34" charset="0"/>
                <a:sym typeface="Wingdings" pitchFamily="2" charset="2"/>
              </a:rPr>
              <a:t>  </a:t>
            </a:r>
            <a:r>
              <a:rPr lang="en-US" sz="1800" dirty="0" smtClean="0"/>
              <a:t>EASTERN </a:t>
            </a:r>
            <a:r>
              <a:rPr lang="en-US" sz="1800" dirty="0"/>
              <a:t>DECIDUOUS FORESTS, </a:t>
            </a:r>
            <a:r>
              <a:rPr lang="en-US" sz="1800" dirty="0" smtClean="0"/>
              <a:t>primarily Atlantic </a:t>
            </a:r>
            <a:r>
              <a:rPr lang="en-US" sz="1800" dirty="0"/>
              <a:t>and Gulf Coastal </a:t>
            </a:r>
            <a:r>
              <a:rPr lang="en-US" sz="1800" dirty="0" smtClean="0"/>
              <a:t>Plains</a:t>
            </a:r>
            <a:endParaRPr lang="en-US" sz="18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b="1" dirty="0" smtClean="0"/>
              <a:t>CHIHUAHUAN DESERT GRASSLANDS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 </a:t>
            </a:r>
            <a:r>
              <a:rPr lang="en-US" sz="1800" dirty="0"/>
              <a:t>WESTERN GREAT PLAINS and PRAIRIES</a:t>
            </a:r>
            <a:endParaRPr lang="en-US" sz="18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b="1" dirty="0" smtClean="0"/>
              <a:t>CENTRAL and SOUTH AMERICAN HIGHLANDS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 </a:t>
            </a:r>
            <a:r>
              <a:rPr lang="en-US" sz="1800" dirty="0"/>
              <a:t>APPALACHIAN and NORTHEASTERN HARDWOOD and MIXED FOREST REGIONS, north to the BOREAL REGION</a:t>
            </a:r>
            <a:endParaRPr lang="en-US" sz="18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b="1" dirty="0" smtClean="0"/>
              <a:t>WEST MEXICAN </a:t>
            </a:r>
            <a:r>
              <a:rPr lang="en-US" sz="1800" b="1" dirty="0" err="1" smtClean="0"/>
              <a:t>THORNFOREST</a:t>
            </a:r>
            <a:r>
              <a:rPr lang="en-US" sz="1800" b="1" dirty="0" smtClean="0"/>
              <a:t> </a:t>
            </a:r>
            <a:r>
              <a:rPr lang="en-US" sz="1800" dirty="0" smtClean="0">
                <a:sym typeface="Wingdings" pitchFamily="2" charset="2"/>
              </a:rPr>
              <a:t> </a:t>
            </a:r>
            <a:r>
              <a:rPr lang="en-US" sz="1800" dirty="0" err="1"/>
              <a:t>ARIDLANDS</a:t>
            </a:r>
            <a:r>
              <a:rPr lang="en-US" sz="1800" dirty="0"/>
              <a:t> OF TEXAS and SOUTHWESTERN </a:t>
            </a:r>
            <a:r>
              <a:rPr lang="en-US" sz="1800" dirty="0" err="1"/>
              <a:t>U.S</a:t>
            </a:r>
            <a:endParaRPr lang="en-US" sz="18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b="1" dirty="0" smtClean="0"/>
              <a:t>SOUTHERN CONE GRASSLANDS </a:t>
            </a:r>
            <a:r>
              <a:rPr lang="en-US" sz="1800" dirty="0" smtClean="0">
                <a:sym typeface="Wingdings" pitchFamily="2" charset="2"/>
              </a:rPr>
              <a:t> </a:t>
            </a:r>
            <a:r>
              <a:rPr lang="en-US" sz="1800" dirty="0"/>
              <a:t>EASTERN </a:t>
            </a:r>
            <a:r>
              <a:rPr lang="en-US" sz="1800" dirty="0" smtClean="0"/>
              <a:t>N. AMERICAN </a:t>
            </a:r>
            <a:r>
              <a:rPr lang="en-US" sz="1800" dirty="0"/>
              <a:t>GRASSLANDS (</a:t>
            </a:r>
            <a:r>
              <a:rPr lang="en-US" sz="1800" dirty="0" err="1"/>
              <a:t>tallgrass</a:t>
            </a:r>
            <a:r>
              <a:rPr lang="en-US" sz="1800" dirty="0"/>
              <a:t> and east) and ARCTIC TUNDRA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b="1" dirty="0" smtClean="0"/>
              <a:t>WEST INDIES </a:t>
            </a:r>
            <a:r>
              <a:rPr lang="en-US" sz="1800" dirty="0" smtClean="0">
                <a:sym typeface="Wingdings" pitchFamily="2" charset="2"/>
              </a:rPr>
              <a:t> </a:t>
            </a:r>
            <a:r>
              <a:rPr lang="en-US" sz="1800" dirty="0" smtClean="0"/>
              <a:t>variety </a:t>
            </a:r>
            <a:r>
              <a:rPr lang="en-US" sz="1800" dirty="0"/>
              <a:t>of EASTERN AND BOREAL FOREST REGIONS</a:t>
            </a:r>
            <a:endParaRPr lang="en-US" sz="18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b="1" dirty="0" smtClean="0"/>
              <a:t>MESOAMERICAN PINE-OAK AND CLOUD FOREST </a:t>
            </a:r>
            <a:r>
              <a:rPr lang="en-US" sz="1800" dirty="0" smtClean="0">
                <a:sym typeface="Wingdings" pitchFamily="2" charset="2"/>
              </a:rPr>
              <a:t> </a:t>
            </a:r>
            <a:r>
              <a:rPr lang="en-US" sz="1800" dirty="0" smtClean="0"/>
              <a:t>WESTERN </a:t>
            </a:r>
            <a:r>
              <a:rPr lang="en-US" sz="1800" dirty="0"/>
              <a:t>CONIFEROUS FOREST REGIONS of U.S. and Canada</a:t>
            </a:r>
            <a:endParaRPr lang="en-US" sz="18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b="1" dirty="0" smtClean="0"/>
              <a:t>PACIFIC SHOREBIRDS </a:t>
            </a:r>
            <a:r>
              <a:rPr lang="en-US" sz="1800" dirty="0" smtClean="0">
                <a:sym typeface="Wingdings" pitchFamily="2" charset="2"/>
              </a:rPr>
              <a:t> </a:t>
            </a:r>
            <a:r>
              <a:rPr lang="en-US" sz="1800" dirty="0"/>
              <a:t>U.S. AND CANADA PACIFIC COASTAL </a:t>
            </a:r>
            <a:r>
              <a:rPr lang="en-US" sz="1800" dirty="0" smtClean="0"/>
              <a:t>areas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803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/>
              <a:t>Conservation </a:t>
            </a:r>
            <a:r>
              <a:rPr lang="en-US" sz="3800" b="1" dirty="0" smtClean="0"/>
              <a:t>Business Plans </a:t>
            </a:r>
            <a:br>
              <a:rPr lang="en-US" sz="3800" b="1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01330"/>
            <a:ext cx="82296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Situation analysis; key targets with long-term goals; key </a:t>
            </a:r>
            <a:r>
              <a:rPr lang="en-US" sz="2800" dirty="0"/>
              <a:t>threats identified </a:t>
            </a: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Conservation projects </a:t>
            </a:r>
            <a:r>
              <a:rPr lang="en-US" sz="2800" dirty="0"/>
              <a:t>that are well-defined and able to be implemented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Prediction of a project’s </a:t>
            </a:r>
            <a:r>
              <a:rPr lang="en-US" sz="2800" dirty="0"/>
              <a:t>measurable </a:t>
            </a:r>
            <a:r>
              <a:rPr lang="en-US" sz="2800" dirty="0" smtClean="0"/>
              <a:t>impacts </a:t>
            </a:r>
            <a:r>
              <a:rPr lang="en-US" sz="2800" dirty="0"/>
              <a:t>and </a:t>
            </a:r>
            <a:r>
              <a:rPr lang="en-US" sz="2800" dirty="0" smtClean="0"/>
              <a:t>costs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A discussion of the general risks that could affect the project and its strategic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Contents of the Conservation Business Plan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53646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Summary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/>
              <a:t>Goal Identification for Conservation </a:t>
            </a:r>
            <a:r>
              <a:rPr lang="en-US" b="1" dirty="0" smtClean="0"/>
              <a:t>Targets</a:t>
            </a:r>
          </a:p>
          <a:p>
            <a:pPr marL="514350" indent="-514350">
              <a:buAutoNum type="arabicPeriod"/>
            </a:pPr>
            <a:r>
              <a:rPr lang="en-US" b="1" dirty="0"/>
              <a:t>List of </a:t>
            </a:r>
            <a:r>
              <a:rPr lang="en-US" b="1" dirty="0" smtClean="0"/>
              <a:t>Specific </a:t>
            </a:r>
            <a:r>
              <a:rPr lang="en-US" b="1" dirty="0"/>
              <a:t>T</a:t>
            </a:r>
            <a:r>
              <a:rPr lang="en-US" b="1" dirty="0" smtClean="0"/>
              <a:t>hreats</a:t>
            </a:r>
          </a:p>
          <a:p>
            <a:pPr marL="514350" indent="-514350">
              <a:buAutoNum type="arabicPeriod"/>
            </a:pPr>
            <a:r>
              <a:rPr lang="en-US" b="1" dirty="0"/>
              <a:t>Prescribed Actions by </a:t>
            </a:r>
            <a:r>
              <a:rPr lang="en-US" b="1" dirty="0" smtClean="0"/>
              <a:t>theme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/>
              <a:t>The Project </a:t>
            </a:r>
            <a:r>
              <a:rPr lang="en-US" b="1" dirty="0" smtClean="0"/>
              <a:t>Matrix</a:t>
            </a:r>
          </a:p>
          <a:p>
            <a:pPr marL="0" indent="0">
              <a:buNone/>
            </a:pPr>
            <a:r>
              <a:rPr lang="en-US" sz="2400" dirty="0"/>
              <a:t>(See “Conservation Business Plan template” @ </a:t>
            </a:r>
            <a:r>
              <a:rPr lang="en-US" sz="2400" dirty="0">
                <a:hlinkClick r:id="rId3"/>
              </a:rPr>
              <a:t>www.PIFV.org</a:t>
            </a:r>
            <a:r>
              <a:rPr lang="en-US" sz="2400" dirty="0"/>
              <a:t> for more information on the template.)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Nine Breakout Teams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Each Breakout Team will have:</a:t>
            </a:r>
          </a:p>
          <a:p>
            <a:pPr lvl="1"/>
            <a:r>
              <a:rPr lang="en-US" dirty="0" smtClean="0"/>
              <a:t>Team Leaders (two to four people)</a:t>
            </a:r>
          </a:p>
          <a:p>
            <a:pPr lvl="1"/>
            <a:r>
              <a:rPr lang="en-US" dirty="0" smtClean="0"/>
              <a:t>Team Members (determined by the leaders)</a:t>
            </a:r>
          </a:p>
          <a:p>
            <a:pPr lvl="1"/>
            <a:r>
              <a:rPr lang="en-US" dirty="0" smtClean="0"/>
              <a:t>A Facilitator (to assist during </a:t>
            </a:r>
            <a:r>
              <a:rPr lang="en-US" dirty="0" err="1" smtClean="0"/>
              <a:t>PIF</a:t>
            </a:r>
            <a:r>
              <a:rPr lang="en-US" dirty="0" smtClean="0"/>
              <a:t> V)</a:t>
            </a:r>
          </a:p>
          <a:p>
            <a:pPr lvl="1"/>
            <a:r>
              <a:rPr lang="en-US" dirty="0" smtClean="0"/>
              <a:t>A Translator </a:t>
            </a:r>
          </a:p>
          <a:p>
            <a:pPr lvl="1"/>
            <a:r>
              <a:rPr lang="en-US" dirty="0" smtClean="0"/>
              <a:t>Liaison with </a:t>
            </a:r>
            <a:r>
              <a:rPr lang="en-US" dirty="0" err="1" smtClean="0"/>
              <a:t>PIF</a:t>
            </a:r>
            <a:r>
              <a:rPr lang="en-US" dirty="0" smtClean="0"/>
              <a:t> V Steering Committee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… and 50-60 participants at the </a:t>
            </a:r>
            <a:r>
              <a:rPr lang="en-US" dirty="0" err="1" smtClean="0"/>
              <a:t>PIF</a:t>
            </a:r>
            <a:r>
              <a:rPr lang="en-US" dirty="0" smtClean="0"/>
              <a:t> V meeting.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5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Responsibilities of the Team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>
                <a:ea typeface="Cambria Math" pitchFamily="18" charset="0"/>
              </a:rPr>
              <a:t>Prior to the Conference</a:t>
            </a:r>
            <a:r>
              <a:rPr lang="en-US" dirty="0">
                <a:ea typeface="Cambria Math" pitchFamily="18" charset="0"/>
              </a:rPr>
              <a:t>, assemble background information and begin to fill out the Conservation Business Plan </a:t>
            </a:r>
            <a:r>
              <a:rPr lang="en-US" dirty="0" smtClean="0">
                <a:ea typeface="Cambria Math" pitchFamily="18" charset="0"/>
              </a:rPr>
              <a:t>template</a:t>
            </a:r>
            <a:endParaRPr lang="en-US" dirty="0">
              <a:ea typeface="Cambria Math" pitchFamily="18" charset="0"/>
            </a:endParaRPr>
          </a:p>
          <a:p>
            <a:r>
              <a:rPr lang="en-US" u="sng" dirty="0" smtClean="0">
                <a:ea typeface="Cambria Math" pitchFamily="18" charset="0"/>
              </a:rPr>
              <a:t>During </a:t>
            </a:r>
            <a:r>
              <a:rPr lang="en-US" u="sng" dirty="0" err="1" smtClean="0">
                <a:ea typeface="Cambria Math" pitchFamily="18" charset="0"/>
              </a:rPr>
              <a:t>PIF</a:t>
            </a:r>
            <a:r>
              <a:rPr lang="en-US" u="sng" dirty="0" smtClean="0">
                <a:ea typeface="Cambria Math" pitchFamily="18" charset="0"/>
              </a:rPr>
              <a:t> V</a:t>
            </a:r>
            <a:r>
              <a:rPr lang="en-US" dirty="0" smtClean="0">
                <a:ea typeface="Cambria Math" pitchFamily="18" charset="0"/>
              </a:rPr>
              <a:t>, provide guidance and run the breakout sessions </a:t>
            </a:r>
          </a:p>
          <a:p>
            <a:r>
              <a:rPr lang="en-US" u="sng" dirty="0" smtClean="0">
                <a:ea typeface="Cambria Math" pitchFamily="18" charset="0"/>
              </a:rPr>
              <a:t>After </a:t>
            </a:r>
            <a:r>
              <a:rPr lang="en-US" u="sng" dirty="0" err="1" smtClean="0">
                <a:ea typeface="Cambria Math" pitchFamily="18" charset="0"/>
              </a:rPr>
              <a:t>PIF</a:t>
            </a:r>
            <a:r>
              <a:rPr lang="en-US" u="sng" dirty="0" smtClean="0">
                <a:ea typeface="Cambria Math" pitchFamily="18" charset="0"/>
              </a:rPr>
              <a:t> V</a:t>
            </a:r>
            <a:r>
              <a:rPr lang="en-US" dirty="0" smtClean="0">
                <a:ea typeface="Cambria Math" pitchFamily="18" charset="0"/>
              </a:rPr>
              <a:t>: potentially continue as a working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0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1652</Words>
  <Application>Microsoft Office PowerPoint</Application>
  <PresentationFormat>On-screen Show (4:3)</PresentationFormat>
  <Paragraphs>218</Paragraphs>
  <Slides>19</Slides>
  <Notes>19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Purpose of PIF V</vt:lpstr>
      <vt:lpstr>PIF V Conference  - August 2013</vt:lpstr>
      <vt:lpstr>PowerPoint Presentation</vt:lpstr>
      <vt:lpstr>Eight Geographic Breakouts</vt:lpstr>
      <vt:lpstr>Conservation Business Plans  </vt:lpstr>
      <vt:lpstr>Contents of the Conservation Business Plan </vt:lpstr>
      <vt:lpstr>Nine Breakout Teams</vt:lpstr>
      <vt:lpstr>Responsibilities of the Team</vt:lpstr>
      <vt:lpstr>Contents of the Conservation Business Plan </vt:lpstr>
      <vt:lpstr>Contents of the Conservation Business Plan </vt:lpstr>
      <vt:lpstr>Contents of the Conservation Business Plan </vt:lpstr>
      <vt:lpstr>Contents of the Conservation Business Plan </vt:lpstr>
      <vt:lpstr>Contents of the Conservation Business Plan </vt:lpstr>
      <vt:lpstr>PowerPoint Presentation</vt:lpstr>
      <vt:lpstr>PowerPoint Presentation</vt:lpstr>
      <vt:lpstr>Timeline</vt:lpstr>
      <vt:lpstr>Results</vt:lpstr>
      <vt:lpstr>Moving Forward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Rothman</dc:creator>
  <cp:lastModifiedBy>David Younkman</cp:lastModifiedBy>
  <cp:revision>43</cp:revision>
  <dcterms:created xsi:type="dcterms:W3CDTF">2013-03-14T15:07:10Z</dcterms:created>
  <dcterms:modified xsi:type="dcterms:W3CDTF">2014-01-14T19:34:57Z</dcterms:modified>
</cp:coreProperties>
</file>